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8"/>
  </p:notesMasterIdLst>
  <p:sldIdLst>
    <p:sldId id="256" r:id="rId5"/>
    <p:sldId id="257" r:id="rId6"/>
    <p:sldId id="270" r:id="rId7"/>
    <p:sldId id="285" r:id="rId8"/>
    <p:sldId id="260" r:id="rId9"/>
    <p:sldId id="265" r:id="rId10"/>
    <p:sldId id="277" r:id="rId11"/>
    <p:sldId id="282" r:id="rId12"/>
    <p:sldId id="273" r:id="rId13"/>
    <p:sldId id="274" r:id="rId14"/>
    <p:sldId id="284" r:id="rId15"/>
    <p:sldId id="266" r:id="rId16"/>
    <p:sldId id="272" r:id="rId17"/>
    <p:sldId id="264" r:id="rId18"/>
    <p:sldId id="279" r:id="rId19"/>
    <p:sldId id="278" r:id="rId20"/>
    <p:sldId id="259" r:id="rId21"/>
    <p:sldId id="268" r:id="rId22"/>
    <p:sldId id="280" r:id="rId23"/>
    <p:sldId id="286" r:id="rId24"/>
    <p:sldId id="261" r:id="rId25"/>
    <p:sldId id="262" r:id="rId26"/>
    <p:sldId id="263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30F2D-296C-BB8E-ADF5-C8539974A6C9}" v="3" dt="2024-03-12T16:49:51.805"/>
    <p1510:client id="{A3D83CF1-DD52-849C-F7DF-3AB0BC288E68}" v="5" dt="2024-03-14T06:50:25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od M Marshel" userId="S::jarodmar@uw.edu::9ab98fed-4b15-436b-88d3-34d6e162287c" providerId="AD" clId="Web-{A3D83CF1-DD52-849C-F7DF-3AB0BC288E68}"/>
    <pc:docChg chg="modSld">
      <pc:chgData name="Jarod M Marshel" userId="S::jarodmar@uw.edu::9ab98fed-4b15-436b-88d3-34d6e162287c" providerId="AD" clId="Web-{A3D83CF1-DD52-849C-F7DF-3AB0BC288E68}" dt="2024-03-14T06:50:25.946" v="4" actId="20577"/>
      <pc:docMkLst>
        <pc:docMk/>
      </pc:docMkLst>
      <pc:sldChg chg="modSp">
        <pc:chgData name="Jarod M Marshel" userId="S::jarodmar@uw.edu::9ab98fed-4b15-436b-88d3-34d6e162287c" providerId="AD" clId="Web-{A3D83CF1-DD52-849C-F7DF-3AB0BC288E68}" dt="2024-03-14T06:47:05.518" v="2" actId="20577"/>
        <pc:sldMkLst>
          <pc:docMk/>
          <pc:sldMk cId="0" sldId="257"/>
        </pc:sldMkLst>
        <pc:spChg chg="mod">
          <ac:chgData name="Jarod M Marshel" userId="S::jarodmar@uw.edu::9ab98fed-4b15-436b-88d3-34d6e162287c" providerId="AD" clId="Web-{A3D83CF1-DD52-849C-F7DF-3AB0BC288E68}" dt="2024-03-14T06:47:05.518" v="2" actId="20577"/>
          <ac:spMkLst>
            <pc:docMk/>
            <pc:sldMk cId="0" sldId="257"/>
            <ac:spMk id="3" creationId="{73BA9308-6DA0-30A8-AC06-92AC3E85D3AF}"/>
          </ac:spMkLst>
        </pc:spChg>
        <pc:spChg chg="mod">
          <ac:chgData name="Jarod M Marshel" userId="S::jarodmar@uw.edu::9ab98fed-4b15-436b-88d3-34d6e162287c" providerId="AD" clId="Web-{A3D83CF1-DD52-849C-F7DF-3AB0BC288E68}" dt="2024-03-14T06:46:17.063" v="1" actId="1076"/>
          <ac:spMkLst>
            <pc:docMk/>
            <pc:sldMk cId="0" sldId="257"/>
            <ac:spMk id="92" creationId="{00000000-0000-0000-0000-000000000000}"/>
          </ac:spMkLst>
        </pc:spChg>
      </pc:sldChg>
      <pc:sldChg chg="modSp">
        <pc:chgData name="Jarod M Marshel" userId="S::jarodmar@uw.edu::9ab98fed-4b15-436b-88d3-34d6e162287c" providerId="AD" clId="Web-{A3D83CF1-DD52-849C-F7DF-3AB0BC288E68}" dt="2024-03-14T06:50:25.946" v="4" actId="20577"/>
        <pc:sldMkLst>
          <pc:docMk/>
          <pc:sldMk cId="2114018645" sldId="265"/>
        </pc:sldMkLst>
        <pc:spChg chg="mod">
          <ac:chgData name="Jarod M Marshel" userId="S::jarodmar@uw.edu::9ab98fed-4b15-436b-88d3-34d6e162287c" providerId="AD" clId="Web-{A3D83CF1-DD52-849C-F7DF-3AB0BC288E68}" dt="2024-03-14T06:50:25.946" v="4" actId="20577"/>
          <ac:spMkLst>
            <pc:docMk/>
            <pc:sldMk cId="2114018645" sldId="265"/>
            <ac:spMk id="99" creationId="{00000000-0000-0000-0000-000000000000}"/>
          </ac:spMkLst>
        </pc:spChg>
      </pc:sldChg>
    </pc:docChg>
  </pc:docChgLst>
  <pc:docChgLst>
    <pc:chgData name="Cooper J. Ritter" userId="S::ritter4x@uw.edu::3afd6eac-787c-440e-9611-6b8741c2a424" providerId="AD" clId="Web-{22330F2D-296C-BB8E-ADF5-C8539974A6C9}"/>
    <pc:docChg chg="addSld delSld">
      <pc:chgData name="Cooper J. Ritter" userId="S::ritter4x@uw.edu::3afd6eac-787c-440e-9611-6b8741c2a424" providerId="AD" clId="Web-{22330F2D-296C-BB8E-ADF5-C8539974A6C9}" dt="2024-03-12T16:49:50.993" v="1"/>
      <pc:docMkLst>
        <pc:docMk/>
      </pc:docMkLst>
      <pc:sldChg chg="add del">
        <pc:chgData name="Cooper J. Ritter" userId="S::ritter4x@uw.edu::3afd6eac-787c-440e-9611-6b8741c2a424" providerId="AD" clId="Web-{22330F2D-296C-BB8E-ADF5-C8539974A6C9}" dt="2024-03-12T16:49:50.993" v="1"/>
        <pc:sldMkLst>
          <pc:docMk/>
          <pc:sldMk cId="3520024036" sldId="273"/>
        </pc:sldMkLst>
      </pc:sldChg>
    </pc:docChg>
  </pc:docChgLst>
  <pc:docChgLst>
    <pc:chgData name="Arjun Simha" userId="1fee7d6636568774" providerId="LiveId" clId="{5AB900C4-82BF-4268-9776-BF37A35C3266}"/>
    <pc:docChg chg="custSel modSld">
      <pc:chgData name="Arjun Simha" userId="1fee7d6636568774" providerId="LiveId" clId="{5AB900C4-82BF-4268-9776-BF37A35C3266}" dt="2024-03-12T05:55:42.588" v="136" actId="20577"/>
      <pc:docMkLst>
        <pc:docMk/>
      </pc:docMkLst>
      <pc:sldChg chg="modNotesTx">
        <pc:chgData name="Arjun Simha" userId="1fee7d6636568774" providerId="LiveId" clId="{5AB900C4-82BF-4268-9776-BF37A35C3266}" dt="2024-03-12T05:55:42.588" v="136" actId="20577"/>
        <pc:sldMkLst>
          <pc:docMk/>
          <pc:sldMk cId="0" sldId="256"/>
        </pc:sldMkLst>
      </pc:sldChg>
      <pc:sldChg chg="modSp mod">
        <pc:chgData name="Arjun Simha" userId="1fee7d6636568774" providerId="LiveId" clId="{5AB900C4-82BF-4268-9776-BF37A35C3266}" dt="2024-03-12T05:54:47.708" v="101" actId="14100"/>
        <pc:sldMkLst>
          <pc:docMk/>
          <pc:sldMk cId="0" sldId="259"/>
        </pc:sldMkLst>
        <pc:spChg chg="mod">
          <ac:chgData name="Arjun Simha" userId="1fee7d6636568774" providerId="LiveId" clId="{5AB900C4-82BF-4268-9776-BF37A35C3266}" dt="2024-03-12T05:54:41.515" v="99" actId="14100"/>
          <ac:spMkLst>
            <pc:docMk/>
            <pc:sldMk cId="0" sldId="259"/>
            <ac:spMk id="5" creationId="{8695D892-D059-793C-2C8E-F8135E406C20}"/>
          </ac:spMkLst>
        </pc:spChg>
        <pc:spChg chg="mod">
          <ac:chgData name="Arjun Simha" userId="1fee7d6636568774" providerId="LiveId" clId="{5AB900C4-82BF-4268-9776-BF37A35C3266}" dt="2024-03-12T05:54:47.708" v="101" actId="14100"/>
          <ac:spMkLst>
            <pc:docMk/>
            <pc:sldMk cId="0" sldId="259"/>
            <ac:spMk id="6" creationId="{C05DC62F-8ACE-918D-8632-61D7267C4F03}"/>
          </ac:spMkLst>
        </pc:spChg>
      </pc:sldChg>
      <pc:sldChg chg="modSp mod">
        <pc:chgData name="Arjun Simha" userId="1fee7d6636568774" providerId="LiveId" clId="{5AB900C4-82BF-4268-9776-BF37A35C3266}" dt="2024-03-12T05:53:00.139" v="46" actId="20577"/>
        <pc:sldMkLst>
          <pc:docMk/>
          <pc:sldMk cId="0" sldId="260"/>
        </pc:sldMkLst>
        <pc:spChg chg="mod">
          <ac:chgData name="Arjun Simha" userId="1fee7d6636568774" providerId="LiveId" clId="{5AB900C4-82BF-4268-9776-BF37A35C3266}" dt="2024-03-12T05:53:00.139" v="46" actId="20577"/>
          <ac:spMkLst>
            <pc:docMk/>
            <pc:sldMk cId="0" sldId="260"/>
            <ac:spMk id="111" creationId="{00000000-0000-0000-0000-000000000000}"/>
          </ac:spMkLst>
        </pc:spChg>
      </pc:sldChg>
      <pc:sldChg chg="modSp mod">
        <pc:chgData name="Arjun Simha" userId="1fee7d6636568774" providerId="LiveId" clId="{5AB900C4-82BF-4268-9776-BF37A35C3266}" dt="2024-03-12T05:53:04.084" v="47" actId="403"/>
        <pc:sldMkLst>
          <pc:docMk/>
          <pc:sldMk cId="2114018645" sldId="265"/>
        </pc:sldMkLst>
        <pc:spChg chg="mod">
          <ac:chgData name="Arjun Simha" userId="1fee7d6636568774" providerId="LiveId" clId="{5AB900C4-82BF-4268-9776-BF37A35C3266}" dt="2024-03-12T05:53:04.084" v="47" actId="403"/>
          <ac:spMkLst>
            <pc:docMk/>
            <pc:sldMk cId="2114018645" sldId="265"/>
            <ac:spMk id="99" creationId="{00000000-0000-0000-0000-000000000000}"/>
          </ac:spMkLst>
        </pc:spChg>
      </pc:sldChg>
      <pc:sldChg chg="modSp mod">
        <pc:chgData name="Arjun Simha" userId="1fee7d6636568774" providerId="LiveId" clId="{5AB900C4-82BF-4268-9776-BF37A35C3266}" dt="2024-03-12T05:53:51.203" v="77" actId="14100"/>
        <pc:sldMkLst>
          <pc:docMk/>
          <pc:sldMk cId="1985782854" sldId="274"/>
        </pc:sldMkLst>
        <pc:spChg chg="mod">
          <ac:chgData name="Arjun Simha" userId="1fee7d6636568774" providerId="LiveId" clId="{5AB900C4-82BF-4268-9776-BF37A35C3266}" dt="2024-03-12T05:53:51.203" v="77" actId="14100"/>
          <ac:spMkLst>
            <pc:docMk/>
            <pc:sldMk cId="1985782854" sldId="274"/>
            <ac:spMk id="3" creationId="{535C9979-E85F-A13A-2504-BEDABFA6204E}"/>
          </ac:spMkLst>
        </pc:spChg>
      </pc:sldChg>
      <pc:sldChg chg="modSp mod modNotesTx">
        <pc:chgData name="Arjun Simha" userId="1fee7d6636568774" providerId="LiveId" clId="{5AB900C4-82BF-4268-9776-BF37A35C3266}" dt="2024-03-12T05:55:15.956" v="121" actId="20577"/>
        <pc:sldMkLst>
          <pc:docMk/>
          <pc:sldMk cId="3906275909" sldId="280"/>
        </pc:sldMkLst>
        <pc:spChg chg="mod">
          <ac:chgData name="Arjun Simha" userId="1fee7d6636568774" providerId="LiveId" clId="{5AB900C4-82BF-4268-9776-BF37A35C3266}" dt="2024-03-12T05:55:15.956" v="121" actId="20577"/>
          <ac:spMkLst>
            <pc:docMk/>
            <pc:sldMk cId="3906275909" sldId="280"/>
            <ac:spMk id="3" creationId="{FA0163E6-7B07-0609-0B00-A6EACF0A6F9E}"/>
          </ac:spMkLst>
        </pc:spChg>
      </pc:sldChg>
      <pc:sldChg chg="modSp mod">
        <pc:chgData name="Arjun Simha" userId="1fee7d6636568774" providerId="LiveId" clId="{5AB900C4-82BF-4268-9776-BF37A35C3266}" dt="2024-03-12T05:53:21.085" v="51" actId="20577"/>
        <pc:sldMkLst>
          <pc:docMk/>
          <pc:sldMk cId="3546606440" sldId="282"/>
        </pc:sldMkLst>
        <pc:spChg chg="mod">
          <ac:chgData name="Arjun Simha" userId="1fee7d6636568774" providerId="LiveId" clId="{5AB900C4-82BF-4268-9776-BF37A35C3266}" dt="2024-03-12T05:53:21.085" v="51" actId="20577"/>
          <ac:spMkLst>
            <pc:docMk/>
            <pc:sldMk cId="3546606440" sldId="282"/>
            <ac:spMk id="11" creationId="{94FD1276-D6F9-DCC2-C290-951ED62AFEC9}"/>
          </ac:spMkLst>
        </pc:spChg>
      </pc:sldChg>
      <pc:sldChg chg="modSp mod">
        <pc:chgData name="Arjun Simha" userId="1fee7d6636568774" providerId="LiveId" clId="{5AB900C4-82BF-4268-9776-BF37A35C3266}" dt="2024-03-12T05:54:17.190" v="97" actId="1037"/>
        <pc:sldMkLst>
          <pc:docMk/>
          <pc:sldMk cId="2564120533" sldId="284"/>
        </pc:sldMkLst>
        <pc:spChg chg="mod">
          <ac:chgData name="Arjun Simha" userId="1fee7d6636568774" providerId="LiveId" clId="{5AB900C4-82BF-4268-9776-BF37A35C3266}" dt="2024-03-12T05:54:05.483" v="80" actId="14100"/>
          <ac:spMkLst>
            <pc:docMk/>
            <pc:sldMk cId="2564120533" sldId="284"/>
            <ac:spMk id="8" creationId="{6721003F-F856-7F4D-7C9A-6EF380E18D35}"/>
          </ac:spMkLst>
        </pc:spChg>
        <pc:spChg chg="mod">
          <ac:chgData name="Arjun Simha" userId="1fee7d6636568774" providerId="LiveId" clId="{5AB900C4-82BF-4268-9776-BF37A35C3266}" dt="2024-03-12T05:54:17.190" v="97" actId="1037"/>
          <ac:spMkLst>
            <pc:docMk/>
            <pc:sldMk cId="2564120533" sldId="284"/>
            <ac:spMk id="98" creationId="{00000000-0000-0000-0000-000000000000}"/>
          </ac:spMkLst>
        </pc:spChg>
      </pc:sldChg>
      <pc:sldChg chg="modSp mod">
        <pc:chgData name="Arjun Simha" userId="1fee7d6636568774" providerId="LiveId" clId="{5AB900C4-82BF-4268-9776-BF37A35C3266}" dt="2024-03-12T05:52:42.917" v="38" actId="20577"/>
        <pc:sldMkLst>
          <pc:docMk/>
          <pc:sldMk cId="3661629214" sldId="285"/>
        </pc:sldMkLst>
        <pc:spChg chg="mod">
          <ac:chgData name="Arjun Simha" userId="1fee7d6636568774" providerId="LiveId" clId="{5AB900C4-82BF-4268-9776-BF37A35C3266}" dt="2024-03-12T05:52:42.917" v="38" actId="20577"/>
          <ac:spMkLst>
            <pc:docMk/>
            <pc:sldMk cId="3661629214" sldId="285"/>
            <ac:spMk id="111" creationId="{00000000-0000-0000-0000-000000000000}"/>
          </ac:spMkLst>
        </pc:spChg>
      </pc:sldChg>
      <pc:sldChg chg="modNotesTx">
        <pc:chgData name="Arjun Simha" userId="1fee7d6636568774" providerId="LiveId" clId="{5AB900C4-82BF-4268-9776-BF37A35C3266}" dt="2024-03-12T05:55:28.787" v="127" actId="20577"/>
        <pc:sldMkLst>
          <pc:docMk/>
          <pc:sldMk cId="2776256177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Jarod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Cooper</a:t>
            </a:r>
          </a:p>
        </p:txBody>
      </p:sp>
    </p:spTree>
    <p:extLst>
      <p:ext uri="{BB962C8B-B14F-4D97-AF65-F5344CB8AC3E}">
        <p14:creationId xmlns:p14="http://schemas.microsoft.com/office/powerpoint/2010/main" val="1200112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3136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4753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029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Cooper</a:t>
            </a:r>
          </a:p>
        </p:txBody>
      </p:sp>
    </p:spTree>
    <p:extLst>
      <p:ext uri="{BB962C8B-B14F-4D97-AF65-F5344CB8AC3E}">
        <p14:creationId xmlns:p14="http://schemas.microsoft.com/office/powerpoint/2010/main" val="298304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Cooper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4507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Casey</a:t>
            </a:r>
          </a:p>
        </p:txBody>
      </p:sp>
    </p:spTree>
    <p:extLst>
      <p:ext uri="{BB962C8B-B14F-4D97-AF65-F5344CB8AC3E}">
        <p14:creationId xmlns:p14="http://schemas.microsoft.com/office/powerpoint/2010/main" val="2814607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185cb7c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185cb7c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6627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Mason</a:t>
            </a:r>
          </a:p>
        </p:txBody>
      </p:sp>
    </p:spTree>
    <p:extLst>
      <p:ext uri="{BB962C8B-B14F-4D97-AF65-F5344CB8AC3E}">
        <p14:creationId xmlns:p14="http://schemas.microsoft.com/office/powerpoint/2010/main" val="273789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eedc204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eedc204f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Arjun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Mason</a:t>
            </a:r>
          </a:p>
        </p:txBody>
      </p:sp>
    </p:spTree>
    <p:extLst>
      <p:ext uri="{BB962C8B-B14F-4D97-AF65-F5344CB8AC3E}">
        <p14:creationId xmlns:p14="http://schemas.microsoft.com/office/powerpoint/2010/main" val="4052037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eedc204f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eedc204f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feedc204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feedc204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Jarod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185cb7c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185cb7c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Jarod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Jarod</a:t>
            </a:r>
          </a:p>
        </p:txBody>
      </p:sp>
    </p:spTree>
    <p:extLst>
      <p:ext uri="{BB962C8B-B14F-4D97-AF65-F5344CB8AC3E}">
        <p14:creationId xmlns:p14="http://schemas.microsoft.com/office/powerpoint/2010/main" val="107131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eedc204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eedc204f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Arjun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809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eedc204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eedc204f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Jarod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Jarod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252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7240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eedc204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eedc204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384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Cooper</a:t>
            </a:r>
          </a:p>
        </p:txBody>
      </p:sp>
    </p:spTree>
    <p:extLst>
      <p:ext uri="{BB962C8B-B14F-4D97-AF65-F5344CB8AC3E}">
        <p14:creationId xmlns:p14="http://schemas.microsoft.com/office/powerpoint/2010/main" val="357703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7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3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1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422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6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2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8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0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0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3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0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5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ov"/><Relationship Id="rId7" Type="http://schemas.openxmlformats.org/officeDocument/2006/relationships/image" Target="../media/image1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embedded/jetson-nano-developer-kit" TargetMode="External"/><Relationship Id="rId3" Type="http://schemas.openxmlformats.org/officeDocument/2006/relationships/hyperlink" Target="https://www.ydlidar.com/" TargetMode="External"/><Relationship Id="rId7" Type="http://schemas.openxmlformats.org/officeDocument/2006/relationships/hyperlink" Target="https://github.com/JetRacer-Soccer-Leagu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asonry11/JetRacer-Soccer-League-Year-3" TargetMode="External"/><Relationship Id="rId5" Type="http://schemas.openxmlformats.org/officeDocument/2006/relationships/hyperlink" Target="https://wiki.ros.org/ROS/Tutorials" TargetMode="External"/><Relationship Id="rId4" Type="http://schemas.openxmlformats.org/officeDocument/2006/relationships/hyperlink" Target="https://www.stereolabs.com/products/zed-2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143000" y="1003517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/>
              <a:t>Jet Racer Soccer League with Advanced Sensor Suite</a:t>
            </a:r>
            <a:endParaRPr lang="en" sz="4400">
              <a:ea typeface="Calibri Light"/>
              <a:cs typeface="Calibri Light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369443" y="2572132"/>
            <a:ext cx="6178670" cy="1241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Arjun Simha, Casey Rittenhouse, Cooper Ritter, K Gupta, Julie Ham, Mason Kang, Jarod Marshel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563-E24F-D7BE-7D68-4DE795CF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 Electrical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C9979-E85F-A13A-2504-BEDABFA6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0" y="1852246"/>
            <a:ext cx="2931752" cy="3344979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ea typeface="Calibri"/>
                <a:cs typeface="Arial"/>
              </a:rPr>
              <a:t>Stock:</a:t>
            </a:r>
          </a:p>
          <a:p>
            <a:pPr marL="228600" indent="-228600">
              <a:buFont typeface=""/>
              <a:buChar char="•"/>
            </a:pPr>
            <a:r>
              <a:rPr lang="en-US" sz="1400">
                <a:ea typeface="Calibri"/>
                <a:cs typeface="Arial"/>
              </a:rPr>
              <a:t>Adafruit 16-channel servo driver controls RC throttle (PWM 0) and RC steering (PWM 1).</a:t>
            </a:r>
            <a:endParaRPr lang="en-US" sz="14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400">
                <a:ea typeface="Calibri"/>
                <a:cs typeface="Arial"/>
              </a:rPr>
              <a:t>4-Channel MUX switches between manual and software control.</a:t>
            </a:r>
          </a:p>
          <a:p>
            <a:pPr marL="228600" indent="-228600">
              <a:buFont typeface=""/>
              <a:buChar char="•"/>
            </a:pPr>
            <a:r>
              <a:rPr lang="en-US" sz="1400">
                <a:ea typeface="Calibri"/>
                <a:cs typeface="Arial"/>
              </a:rPr>
              <a:t>Jetson Nano powered by 5V portable power bank, motors by 12V NiMH battery pack.</a:t>
            </a:r>
          </a:p>
          <a:p>
            <a:pPr marL="228600" indent="-228600">
              <a:buFont typeface=""/>
              <a:buChar char="•"/>
            </a:pPr>
            <a:endParaRPr lang="en-US" sz="1400">
              <a:ea typeface="Calibri"/>
              <a:cs typeface="Arial"/>
            </a:endParaRPr>
          </a:p>
          <a:p>
            <a:pPr marL="0" indent="0">
              <a:buNone/>
            </a:pPr>
            <a:r>
              <a:rPr lang="en-US" sz="1400">
                <a:ea typeface="Calibri"/>
                <a:cs typeface="Arial"/>
              </a:rPr>
              <a:t>Changes</a:t>
            </a:r>
          </a:p>
          <a:p>
            <a:pPr marL="228600" indent="-228600">
              <a:buFont typeface=""/>
              <a:buChar char="•"/>
            </a:pPr>
            <a:r>
              <a:rPr lang="en-US" sz="1400">
                <a:ea typeface="Calibri"/>
                <a:cs typeface="Arial"/>
              </a:rPr>
              <a:t>Servo driver PWM2 used to control camera servo, increased to 5V logic and V+.</a:t>
            </a:r>
            <a:endParaRPr lang="en-US" sz="1400"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1400">
                <a:cs typeface="Arial"/>
              </a:rPr>
              <a:t>ZED2 connected by USB.</a:t>
            </a:r>
          </a:p>
          <a:p>
            <a:pPr marL="228600" indent="-228600">
              <a:buFont typeface=""/>
              <a:buChar char="•"/>
            </a:pPr>
            <a:endParaRPr lang="en-US" sz="1400">
              <a:cs typeface="Arial"/>
            </a:endParaRPr>
          </a:p>
          <a:p>
            <a:pPr marL="228600" indent="-228600">
              <a:buFont typeface=""/>
              <a:buChar char="•"/>
            </a:pPr>
            <a:endParaRPr lang="en-US" sz="1400">
              <a:cs typeface="Arial"/>
            </a:endParaRPr>
          </a:p>
        </p:txBody>
      </p:sp>
      <p:pic>
        <p:nvPicPr>
          <p:cNvPr id="5" name="Picture 4" descr="A diagram of a servo drive&#10;&#10;Description automatically generated">
            <a:extLst>
              <a:ext uri="{FF2B5EF4-FFF2-40B4-BE49-F238E27FC236}">
                <a16:creationId xmlns:a16="http://schemas.microsoft.com/office/drawing/2014/main" id="{3C54798D-59E7-2CB6-63F9-3EE5D2AD7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" b="-193"/>
          <a:stretch/>
        </p:blipFill>
        <p:spPr>
          <a:xfrm>
            <a:off x="3559418" y="2081169"/>
            <a:ext cx="5545712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38202" y="556043"/>
            <a:ext cx="2591866" cy="12121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Field</a:t>
            </a:r>
            <a:endParaRPr lang="en-US"/>
          </a:p>
        </p:txBody>
      </p:sp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6721003F-F856-7F4D-7C9A-6EF380E18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0060" y="1691004"/>
            <a:ext cx="4838252" cy="287869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514350" indent="-285750">
              <a:lnSpc>
                <a:spcPct val="100000"/>
              </a:lnSpc>
              <a:spcAft>
                <a:spcPts val="600"/>
              </a:spcAft>
            </a:pPr>
            <a:r>
              <a:rPr lang="en-US" sz="1600"/>
              <a:t>We constructed a new field for the </a:t>
            </a:r>
            <a:r>
              <a:rPr lang="en-US" sz="1600" err="1"/>
              <a:t>JetRacer</a:t>
            </a:r>
            <a:r>
              <a:rPr lang="en-US" sz="1600"/>
              <a:t> cars to play soccer inside of, using foam poster board.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lnSpc>
                <a:spcPct val="100000"/>
              </a:lnSpc>
              <a:spcAft>
                <a:spcPts val="600"/>
              </a:spcAft>
            </a:pPr>
            <a:r>
              <a:rPr lang="en-US" sz="1600"/>
              <a:t>Printed 3D brackets for stands to hold up the walls and connect the walls to the goals on each side. 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lnSpc>
                <a:spcPct val="100000"/>
              </a:lnSpc>
              <a:spcAft>
                <a:spcPts val="600"/>
              </a:spcAft>
            </a:pPr>
            <a:endParaRPr lang="en-US" sz="1600">
              <a:ea typeface="Calibri"/>
              <a:cs typeface="Calibri"/>
            </a:endParaRPr>
          </a:p>
          <a:p>
            <a:pPr marL="514350" indent="-285750">
              <a:lnSpc>
                <a:spcPct val="100000"/>
              </a:lnSpc>
              <a:spcAft>
                <a:spcPts val="600"/>
              </a:spcAft>
            </a:pPr>
            <a:r>
              <a:rPr lang="en-US" sz="1600" u="sng"/>
              <a:t>Future work:</a:t>
            </a:r>
            <a:r>
              <a:rPr lang="en-US" sz="1600"/>
              <a:t> Going to abuse test the field with the cars and the soccer ball running into the walls. 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lnSpc>
                <a:spcPct val="100000"/>
              </a:lnSpc>
              <a:spcAft>
                <a:spcPts val="600"/>
              </a:spcAft>
            </a:pPr>
            <a:r>
              <a:rPr lang="en-US" sz="1600"/>
              <a:t>Test the ZED camera's depth sensing and CV in the field to make sure the white walls work well with our sensors.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lnSpc>
                <a:spcPct val="100000"/>
              </a:lnSpc>
              <a:spcAft>
                <a:spcPts val="600"/>
              </a:spcAft>
            </a:pPr>
            <a:endParaRPr lang="en-US" sz="1600">
              <a:ea typeface="Calibri"/>
              <a:cs typeface="Calibri"/>
            </a:endParaRPr>
          </a:p>
          <a:p>
            <a:pPr marL="514350" indent="-285750">
              <a:lnSpc>
                <a:spcPct val="100000"/>
              </a:lnSpc>
              <a:spcAft>
                <a:spcPts val="600"/>
              </a:spcAft>
            </a:pPr>
            <a:endParaRPr lang="en-US" sz="1600">
              <a:ea typeface="Calibri"/>
              <a:cs typeface="Calibri"/>
            </a:endParaRPr>
          </a:p>
        </p:txBody>
      </p:sp>
      <p:pic>
        <p:nvPicPr>
          <p:cNvPr id="11" name="Picture 10" descr="A person standing in a room with a hexagon shaped box&#10;&#10;Description automatically generated">
            <a:extLst>
              <a:ext uri="{FF2B5EF4-FFF2-40B4-BE49-F238E27FC236}">
                <a16:creationId xmlns:a16="http://schemas.microsoft.com/office/drawing/2014/main" id="{7C719E0B-C519-0E51-E3D7-73949432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92" y="611781"/>
            <a:ext cx="3283384" cy="4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2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657519" y="1900107"/>
            <a:ext cx="2969271" cy="2585874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514350" indent="-285750">
              <a:spcAft>
                <a:spcPts val="600"/>
              </a:spcAft>
            </a:pPr>
            <a:r>
              <a:rPr lang="en-US" sz="1600"/>
              <a:t>Used previous team's YOLOv7 object detection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Implement object following from scratch: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Find x-offset from the center of the ball's bounding box to center of camera's FOV.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Pass that to ROS and the control servos to reduce offset to 0 through PID.</a:t>
            </a:r>
            <a:endParaRPr lang="en-US" sz="1600">
              <a:ea typeface="Calibri"/>
              <a:cs typeface="Calibri"/>
            </a:endParaRPr>
          </a:p>
        </p:txBody>
      </p:sp>
      <p:pic>
        <p:nvPicPr>
          <p:cNvPr id="2" name="Picture 1" descr="A computer screen with a football ball&#10;&#10;Description automatically generated">
            <a:extLst>
              <a:ext uri="{FF2B5EF4-FFF2-40B4-BE49-F238E27FC236}">
                <a16:creationId xmlns:a16="http://schemas.microsoft.com/office/drawing/2014/main" id="{6AEBA778-4E19-92D5-7231-EC4BC050C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5" b="-1"/>
          <a:stretch/>
        </p:blipFill>
        <p:spPr>
          <a:xfrm>
            <a:off x="4088319" y="1053321"/>
            <a:ext cx="4666971" cy="3577445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16932" y="4394121"/>
            <a:ext cx="4669847" cy="92522"/>
            <a:chOff x="7015162" y="5858828"/>
            <a:chExt cx="4300544" cy="123363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6124EC-1D65-DA87-53B5-A18CE7782633}"/>
              </a:ext>
            </a:extLst>
          </p:cNvPr>
          <p:cNvSpPr txBox="1"/>
          <p:nvPr/>
        </p:nvSpPr>
        <p:spPr>
          <a:xfrm>
            <a:off x="5078568" y="3861727"/>
            <a:ext cx="19969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rgbClr val="FF0000"/>
                </a:solidFill>
              </a:rPr>
              <a:t>Ball bounding box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B7E67D-54A1-297B-802C-F82114EEBA1E}"/>
              </a:ext>
            </a:extLst>
          </p:cNvPr>
          <p:cNvCxnSpPr/>
          <p:nvPr/>
        </p:nvCxnSpPr>
        <p:spPr>
          <a:xfrm flipV="1">
            <a:off x="6532891" y="3689410"/>
            <a:ext cx="493863" cy="207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6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657519" y="556043"/>
            <a:ext cx="2591866" cy="12121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Computer Vision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657519" y="1813843"/>
            <a:ext cx="2725883" cy="273683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514350" indent="-285750">
              <a:spcAft>
                <a:spcPts val="600"/>
              </a:spcAft>
            </a:pPr>
            <a:r>
              <a:rPr lang="en-US" sz="1600"/>
              <a:t>New sensor: ZED2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Used ZED SDK's YOLOv8 object detection algorithm trained on COCO dataset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/>
              <a:t>Detects sports ball through same object following method described on previous slide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</a:pPr>
            <a:r>
              <a:rPr lang="en-US" sz="1600" u="sng"/>
              <a:t>Future work:</a:t>
            </a:r>
            <a:r>
              <a:rPr lang="en-US" sz="1600"/>
              <a:t> create new dataset, improve current YOLO model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  <a:buSzPts val="1100"/>
            </a:pPr>
            <a:endParaRPr lang="en-US" sz="1600">
              <a:ea typeface="Calibri"/>
              <a:cs typeface="Calibri"/>
            </a:endParaRPr>
          </a:p>
          <a:p>
            <a:pPr marL="514350" indent="-285750">
              <a:spcAft>
                <a:spcPts val="600"/>
              </a:spcAft>
              <a:buSzPts val="1100"/>
            </a:pPr>
            <a:endParaRPr lang="en-US" sz="1600">
              <a:ea typeface="Calibri"/>
              <a:cs typeface="Calibri"/>
            </a:endParaRPr>
          </a:p>
        </p:txBody>
      </p:sp>
      <p:pic>
        <p:nvPicPr>
          <p:cNvPr id="3" name="Picture 2" descr="A computer screen with a picture of a room with a computer&#10;&#10;Description automatically generated">
            <a:extLst>
              <a:ext uri="{FF2B5EF4-FFF2-40B4-BE49-F238E27FC236}">
                <a16:creationId xmlns:a16="http://schemas.microsoft.com/office/drawing/2014/main" id="{B26B5E02-FABD-EC9A-8793-E4DF989B0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77" r="7479" b="5558"/>
          <a:stretch/>
        </p:blipFill>
        <p:spPr>
          <a:xfrm>
            <a:off x="3816932" y="1342435"/>
            <a:ext cx="4666034" cy="3069987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16932" y="4394121"/>
            <a:ext cx="4669847" cy="92522"/>
            <a:chOff x="7015162" y="5858828"/>
            <a:chExt cx="4300544" cy="12336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597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ROS</a:t>
            </a:r>
            <a:r>
              <a:rPr lang="en-US"/>
              <a:t>    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550" y="1848352"/>
            <a:ext cx="3314565" cy="2804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>
                <a:cs typeface="Calibri"/>
              </a:rPr>
              <a:t>Setup ROS Melodic for hardware abstraction and streamline communication between processes</a:t>
            </a:r>
            <a:endParaRPr lang="en" sz="1400">
              <a:ea typeface="+mn-lt"/>
              <a:cs typeface="+mn-lt"/>
            </a:endParaRPr>
          </a:p>
          <a:p>
            <a:r>
              <a:rPr lang="en" sz="1400">
                <a:ea typeface="+mn-lt"/>
                <a:cs typeface="+mn-lt"/>
              </a:rPr>
              <a:t>Created JetRacer package</a:t>
            </a:r>
          </a:p>
          <a:p>
            <a:r>
              <a:rPr lang="en" sz="1400">
                <a:ea typeface="+mn-lt"/>
                <a:cs typeface="+mn-lt"/>
              </a:rPr>
              <a:t>Navigation node uses NVIDIA_Racecar and Racecar script for movement</a:t>
            </a:r>
          </a:p>
          <a:p>
            <a:r>
              <a:rPr lang="en" sz="1400">
                <a:ea typeface="+mn-lt"/>
                <a:cs typeface="+mn-lt"/>
              </a:rPr>
              <a:t>Created keyboard tele-op node to test movement and camera swivel</a:t>
            </a:r>
          </a:p>
          <a:p>
            <a:r>
              <a:rPr lang="en" sz="1400">
                <a:ea typeface="+mn-lt"/>
                <a:cs typeface="+mn-lt"/>
              </a:rPr>
              <a:t>Configured launch file for efficient startup</a:t>
            </a:r>
          </a:p>
          <a:p>
            <a:r>
              <a:rPr lang="en" sz="1400">
                <a:ea typeface="+mn-lt"/>
                <a:cs typeface="+mn-lt"/>
              </a:rPr>
              <a:t>CV interpreter node uses camera bounding box error to control servo</a:t>
            </a:r>
          </a:p>
          <a:p>
            <a:endParaRPr lang="en" sz="1600"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7E152-6F85-DC94-E95C-03DF415B2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7" t="287"/>
          <a:stretch/>
        </p:blipFill>
        <p:spPr>
          <a:xfrm>
            <a:off x="4856957" y="1135775"/>
            <a:ext cx="3688097" cy="36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Future ROS Work</a:t>
            </a:r>
            <a:r>
              <a:rPr lang="en-US"/>
              <a:t>    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698753" y="2049674"/>
            <a:ext cx="4126226" cy="2065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 sz="1600">
              <a:ea typeface="Calibri"/>
              <a:cs typeface="Calibri"/>
            </a:endParaRPr>
          </a:p>
          <a:p>
            <a:r>
              <a:rPr lang="en" sz="1600"/>
              <a:t>Convert current ROS structure to ROS noetic</a:t>
            </a:r>
            <a:endParaRPr lang="en" sz="1600">
              <a:ea typeface="Calibri" panose="020F0502020204030204"/>
              <a:cs typeface="Calibri" panose="020F0502020204030204"/>
            </a:endParaRP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Implement ZED ROS integration </a:t>
            </a: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Further tune steering with CV</a:t>
            </a: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Implement on other cars</a:t>
            </a: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Update to Ubuntu 20.04</a:t>
            </a:r>
          </a:p>
        </p:txBody>
      </p:sp>
      <p:pic>
        <p:nvPicPr>
          <p:cNvPr id="3" name="Picture 2" descr="A diagram of a computer hardware software&#10;&#10;Description automatically generated">
            <a:extLst>
              <a:ext uri="{FF2B5EF4-FFF2-40B4-BE49-F238E27FC236}">
                <a16:creationId xmlns:a16="http://schemas.microsoft.com/office/drawing/2014/main" id="{083F2219-EB07-1A43-A29A-02006EE6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7" t="287"/>
          <a:stretch/>
        </p:blipFill>
        <p:spPr>
          <a:xfrm>
            <a:off x="4723935" y="1116068"/>
            <a:ext cx="3688097" cy="36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8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A059A-6A11-65AC-24D5-749DCA5A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Ball Following </a:t>
            </a:r>
            <a:endParaRPr lang="en-US"/>
          </a:p>
        </p:txBody>
      </p:sp>
      <p:pic>
        <p:nvPicPr>
          <p:cNvPr id="4" name="Picture 3" descr="A graph of a ball&#10;&#10;Description automatically generated">
            <a:extLst>
              <a:ext uri="{FF2B5EF4-FFF2-40B4-BE49-F238E27FC236}">
                <a16:creationId xmlns:a16="http://schemas.microsoft.com/office/drawing/2014/main" id="{A57D5891-EF14-938F-60F3-4A39A5FB6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16" y="1396571"/>
            <a:ext cx="4677647" cy="2764838"/>
          </a:xfrm>
          <a:prstGeom prst="rect">
            <a:avLst/>
          </a:prstGeom>
        </p:spPr>
      </p:pic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01561305-B25F-011F-ED77-6B9538692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7030" y="2099631"/>
            <a:ext cx="2868061" cy="2065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Converted location from CV to error from middle of the screen in pixels.</a:t>
            </a:r>
            <a:endParaRPr lang="en-US" sz="1600">
              <a:ea typeface="Calibri"/>
              <a:cs typeface="Calibri"/>
            </a:endParaRP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Wrote error output to text file.</a:t>
            </a:r>
          </a:p>
          <a:p>
            <a:r>
              <a:rPr lang="en" sz="1600">
                <a:ea typeface="Calibri" panose="020F0502020204030204"/>
                <a:cs typeface="Calibri" panose="020F0502020204030204"/>
              </a:rPr>
              <a:t>Utilized ROS structure to update servo position from error when txt file was updated.</a:t>
            </a:r>
          </a:p>
        </p:txBody>
      </p:sp>
    </p:spTree>
    <p:extLst>
      <p:ext uri="{BB962C8B-B14F-4D97-AF65-F5344CB8AC3E}">
        <p14:creationId xmlns:p14="http://schemas.microsoft.com/office/powerpoint/2010/main" val="163180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Demo/Results</a:t>
            </a:r>
            <a:endParaRPr/>
          </a:p>
        </p:txBody>
      </p:sp>
      <p:pic>
        <p:nvPicPr>
          <p:cNvPr id="2" name="IMG_3424">
            <a:hlinkClick r:id="" action="ppaction://media"/>
            <a:extLst>
              <a:ext uri="{FF2B5EF4-FFF2-40B4-BE49-F238E27FC236}">
                <a16:creationId xmlns:a16="http://schemas.microsoft.com/office/drawing/2014/main" id="{4BBD9F1C-8834-0712-BA94-1B70B85A9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84576" y="482002"/>
            <a:ext cx="2383047" cy="4298111"/>
          </a:xfrm>
          <a:prstGeom prst="rect">
            <a:avLst/>
          </a:prstGeom>
        </p:spPr>
      </p:pic>
      <p:pic>
        <p:nvPicPr>
          <p:cNvPr id="4" name="IMG_3426">
            <a:hlinkClick r:id="" action="ppaction://media"/>
            <a:extLst>
              <a:ext uri="{FF2B5EF4-FFF2-40B4-BE49-F238E27FC236}">
                <a16:creationId xmlns:a16="http://schemas.microsoft.com/office/drawing/2014/main" id="{F0F359AE-CEF2-60DA-EF1D-1BA2AEC2AC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83943" y="482002"/>
            <a:ext cx="2383047" cy="4298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D892-D059-793C-2C8E-F8135E406C20}"/>
              </a:ext>
            </a:extLst>
          </p:cNvPr>
          <p:cNvSpPr txBox="1"/>
          <p:nvPr/>
        </p:nvSpPr>
        <p:spPr>
          <a:xfrm>
            <a:off x="3083943" y="4778987"/>
            <a:ext cx="24865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ZED2 YOLOv8 ball following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DC62F-8ACE-918D-8632-61D7267C4F03}"/>
              </a:ext>
            </a:extLst>
          </p:cNvPr>
          <p:cNvSpPr txBox="1"/>
          <p:nvPr/>
        </p:nvSpPr>
        <p:spPr>
          <a:xfrm>
            <a:off x="5984576" y="4778987"/>
            <a:ext cx="23830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YOLOv7 ball following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Unity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B9046-6940-9914-5CF6-D965E3B22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338" y="1659370"/>
            <a:ext cx="7688700" cy="2619807"/>
          </a:xfrm>
        </p:spPr>
        <p:txBody>
          <a:bodyPr/>
          <a:lstStyle/>
          <a:p>
            <a:r>
              <a:rPr lang="en-US" sz="1600">
                <a:ea typeface="+mn-lt"/>
                <a:cs typeface="+mn-lt"/>
              </a:rPr>
              <a:t>Initial attempts to reproduce the 2v2 simulations were hindered by corrupted files from last year's GitHub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r>
              <a:rPr lang="en-US" sz="1600">
                <a:ea typeface="+mn-lt"/>
                <a:cs typeface="+mn-lt"/>
              </a:rPr>
              <a:t>Pivoted to using Unity's ML agent code, successfully running and training our agents in these scenarios, as shown here</a:t>
            </a:r>
            <a:endParaRPr lang="en-US" sz="1600">
              <a:ea typeface="Calibri" panose="020F0502020204030204"/>
              <a:cs typeface="Calibri" panose="020F0502020204030204"/>
            </a:endParaRPr>
          </a:p>
          <a:p>
            <a:endParaRPr lang="en-US" sz="16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Recording 2024-03-11 201610">
            <a:hlinkClick r:id="" action="ppaction://media"/>
            <a:extLst>
              <a:ext uri="{FF2B5EF4-FFF2-40B4-BE49-F238E27FC236}">
                <a16:creationId xmlns:a16="http://schemas.microsoft.com/office/drawing/2014/main" id="{CE96342F-E949-2718-B301-AB04794A27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0787" y="2791659"/>
            <a:ext cx="4806084" cy="22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667E-4E33-7717-4D70-5229A6A0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19" y="556043"/>
            <a:ext cx="2784420" cy="1212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163E6-7B07-0609-0B00-A6EACF0A6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57" y="1900107"/>
            <a:ext cx="3233750" cy="31208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14350" indent="-285750">
              <a:lnSpc>
                <a:spcPct val="110000"/>
              </a:lnSpc>
              <a:spcAft>
                <a:spcPts val="600"/>
              </a:spcAft>
            </a:pPr>
            <a:r>
              <a:rPr lang="en-US" sz="1600">
                <a:ea typeface="+mn-lt"/>
                <a:cs typeface="+mn-lt"/>
              </a:rPr>
              <a:t>Designed a larger simulation with extra agents for better data, though real-life application would be 2v2.</a:t>
            </a:r>
            <a:endParaRPr lang="en-US" sz="1600">
              <a:cs typeface="Calibri"/>
            </a:endParaRPr>
          </a:p>
          <a:p>
            <a:pPr marL="514350" indent="-285750">
              <a:lnSpc>
                <a:spcPct val="110000"/>
              </a:lnSpc>
              <a:spcAft>
                <a:spcPts val="600"/>
              </a:spcAft>
            </a:pPr>
            <a:r>
              <a:rPr lang="en-US" sz="1600"/>
              <a:t>Redesigned the field to match the dimensions of the field in real life. </a:t>
            </a:r>
            <a:endParaRPr lang="en-US" sz="1600">
              <a:ea typeface="Calibri"/>
              <a:cs typeface="Calibri"/>
            </a:endParaRPr>
          </a:p>
          <a:p>
            <a:pPr marL="514350" indent="-285750">
              <a:lnSpc>
                <a:spcPct val="110000"/>
              </a:lnSpc>
              <a:spcAft>
                <a:spcPts val="600"/>
              </a:spcAft>
            </a:pPr>
            <a:r>
              <a:rPr lang="en-US" sz="1600">
                <a:ea typeface="Calibri"/>
                <a:cs typeface="Calibri"/>
              </a:rPr>
              <a:t>However, the </a:t>
            </a:r>
            <a:r>
              <a:rPr lang="en-US" sz="1600" err="1">
                <a:ea typeface="Calibri"/>
                <a:cs typeface="Calibri"/>
              </a:rPr>
              <a:t>JetRacer</a:t>
            </a:r>
            <a:r>
              <a:rPr lang="en-US" sz="1600">
                <a:ea typeface="Calibri"/>
                <a:cs typeface="Calibri"/>
              </a:rPr>
              <a:t> cars are far less agile with a large turning radius</a:t>
            </a:r>
          </a:p>
          <a:p>
            <a:pPr marL="514350" indent="-285750">
              <a:lnSpc>
                <a:spcPct val="110000"/>
              </a:lnSpc>
              <a:spcAft>
                <a:spcPts val="600"/>
              </a:spcAft>
            </a:pPr>
            <a:r>
              <a:rPr lang="en-US" sz="1600">
                <a:ea typeface="Calibri"/>
                <a:cs typeface="Calibri"/>
              </a:rPr>
              <a:t>Adjusted their movement parameters, and no horizontal movements for them. </a:t>
            </a:r>
          </a:p>
          <a:p>
            <a:pPr marL="514350" indent="-285750">
              <a:lnSpc>
                <a:spcPct val="110000"/>
              </a:lnSpc>
              <a:spcAft>
                <a:spcPts val="600"/>
              </a:spcAft>
            </a:pPr>
            <a:endParaRPr lang="en-US" sz="1600">
              <a:cs typeface="Calibri"/>
            </a:endParaRPr>
          </a:p>
        </p:txBody>
      </p:sp>
      <p:pic>
        <p:nvPicPr>
          <p:cNvPr id="4" name="Picture 3" descr="Image 2">
            <a:extLst>
              <a:ext uri="{FF2B5EF4-FFF2-40B4-BE49-F238E27FC236}">
                <a16:creationId xmlns:a16="http://schemas.microsoft.com/office/drawing/2014/main" id="{0D6FB04E-1D18-DA83-D9C9-C95723546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218" y="1649690"/>
            <a:ext cx="2362121" cy="1033935"/>
          </a:xfrm>
          <a:prstGeom prst="rect">
            <a:avLst/>
          </a:prstGeom>
        </p:spPr>
      </p:pic>
      <p:pic>
        <p:nvPicPr>
          <p:cNvPr id="5" name="Picture 4" descr="Image 3">
            <a:extLst>
              <a:ext uri="{FF2B5EF4-FFF2-40B4-BE49-F238E27FC236}">
                <a16:creationId xmlns:a16="http://schemas.microsoft.com/office/drawing/2014/main" id="{A339DD24-BDF9-6059-E144-9E71789A6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980" y="1649436"/>
            <a:ext cx="2362713" cy="1034189"/>
          </a:xfrm>
          <a:prstGeom prst="rect">
            <a:avLst/>
          </a:prstGeom>
        </p:spPr>
      </p:pic>
      <p:pic>
        <p:nvPicPr>
          <p:cNvPr id="7" name="Recording 2024-03-11 200620">
            <a:hlinkClick r:id="" action="ppaction://media"/>
            <a:extLst>
              <a:ext uri="{FF2B5EF4-FFF2-40B4-BE49-F238E27FC236}">
                <a16:creationId xmlns:a16="http://schemas.microsoft.com/office/drawing/2014/main" id="{F5F65AE8-B7EC-BB9C-C25B-BAC807E06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27787" y="2760078"/>
            <a:ext cx="2987420" cy="16821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3CBC6B0-2F3C-B3F5-3080-F63C7F9D4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6079" y="2760080"/>
            <a:ext cx="2355716" cy="16853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2CC9F2B-E219-AF55-BBE8-372B5AC6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053149"/>
            <a:ext cx="9144000" cy="92524"/>
            <a:chOff x="1" y="6737460"/>
            <a:chExt cx="12192000" cy="123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56E449-1EFC-16B5-CB11-7E6A8BBBC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734DB8-CD27-D04F-74D4-3AC47BA0B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27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877919"/>
            <a:ext cx="4033257" cy="2999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cs typeface="Calibri"/>
              </a:rPr>
              <a:t>This project aims to develop artificially intelligent agents using four </a:t>
            </a:r>
            <a:r>
              <a:rPr lang="en" sz="1600" err="1">
                <a:cs typeface="Calibri"/>
              </a:rPr>
              <a:t>JetRacer</a:t>
            </a:r>
            <a:r>
              <a:rPr lang="en" sz="1600">
                <a:cs typeface="Calibri"/>
              </a:rPr>
              <a:t> cars to compete in a 2v2 soccer environment. This year we were tasked to implement a new sensor to improve this soccer play.</a:t>
            </a:r>
            <a:endParaRPr lang="en" sz="1600">
              <a:ea typeface="Calibri"/>
              <a:cs typeface="Calibri"/>
            </a:endParaRPr>
          </a:p>
          <a:p>
            <a:pPr marL="146050" indent="0">
              <a:buNone/>
            </a:pPr>
            <a:endParaRPr lang="en" sz="1600">
              <a:ea typeface="Calibri"/>
              <a:cs typeface="Calibri"/>
            </a:endParaRPr>
          </a:p>
          <a:p>
            <a:r>
              <a:rPr lang="en" sz="1600">
                <a:cs typeface="Calibri"/>
              </a:rPr>
              <a:t>Deliverables: videos demonstrating basic movement, image recognition, and cooperative/competitive capabilities, open-source guide for agent recreation, transportable soccer arena.</a:t>
            </a:r>
            <a:endParaRPr lang="en-US" sz="3200">
              <a:cs typeface="Calibri"/>
            </a:endParaRPr>
          </a:p>
          <a:p>
            <a:endParaRPr lang="en" sz="1600">
              <a:ea typeface="Calibri"/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3BA9308-6DA0-30A8-AC06-92AC3E85D3AF}"/>
              </a:ext>
            </a:extLst>
          </p:cNvPr>
          <p:cNvSpPr/>
          <p:nvPr/>
        </p:nvSpPr>
        <p:spPr>
          <a:xfrm>
            <a:off x="5058407" y="187812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Calibri"/>
                <a:cs typeface="Calibri"/>
              </a:rPr>
              <a:t>Deep Soccer</a:t>
            </a:r>
            <a:r>
              <a:rPr lang="en-US" sz="1200" dirty="0">
                <a:ea typeface="Calibri"/>
                <a:cs typeface="Calibri"/>
              </a:rPr>
              <a:t> Simulation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EC9A61-CD46-E4D6-D3F1-63BC98EAAE35}"/>
              </a:ext>
            </a:extLst>
          </p:cNvPr>
          <p:cNvSpPr/>
          <p:nvPr/>
        </p:nvSpPr>
        <p:spPr>
          <a:xfrm>
            <a:off x="5058407" y="291329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Object Detection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FA6A27-4578-4689-CFE8-EFE41118B3AF}"/>
              </a:ext>
            </a:extLst>
          </p:cNvPr>
          <p:cNvSpPr/>
          <p:nvPr/>
        </p:nvSpPr>
        <p:spPr>
          <a:xfrm>
            <a:off x="6514114" y="187812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2v2 Soccer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91C661-37DD-B225-8BD5-6BF2DD021AD5}"/>
              </a:ext>
            </a:extLst>
          </p:cNvPr>
          <p:cNvSpPr/>
          <p:nvPr/>
        </p:nvSpPr>
        <p:spPr>
          <a:xfrm>
            <a:off x="5058406" y="3926893"/>
            <a:ext cx="1035169" cy="6685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New Sensor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3757AE-5855-0039-A928-5908347E5C62}"/>
              </a:ext>
            </a:extLst>
          </p:cNvPr>
          <p:cNvSpPr/>
          <p:nvPr/>
        </p:nvSpPr>
        <p:spPr>
          <a:xfrm>
            <a:off x="7883558" y="291329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Basic Motion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EDC3A3-03AD-6EEF-73A0-39C0F5AF3667}"/>
              </a:ext>
            </a:extLst>
          </p:cNvPr>
          <p:cNvSpPr/>
          <p:nvPr/>
        </p:nvSpPr>
        <p:spPr>
          <a:xfrm>
            <a:off x="6514114" y="2913290"/>
            <a:ext cx="1035169" cy="66854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Object Following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FDA6AC-43C4-248D-C4E1-E712E453D7A4}"/>
              </a:ext>
            </a:extLst>
          </p:cNvPr>
          <p:cNvCxnSpPr/>
          <p:nvPr/>
        </p:nvCxnSpPr>
        <p:spPr>
          <a:xfrm flipV="1">
            <a:off x="7015432" y="2554497"/>
            <a:ext cx="8626" cy="390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BCBEA9-D571-F815-031A-41B9C57684B6}"/>
              </a:ext>
            </a:extLst>
          </p:cNvPr>
          <p:cNvCxnSpPr>
            <a:cxnSpLocks/>
          </p:cNvCxnSpPr>
          <p:nvPr/>
        </p:nvCxnSpPr>
        <p:spPr>
          <a:xfrm flipV="1">
            <a:off x="5581290" y="3578885"/>
            <a:ext cx="8626" cy="390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140989-994C-50DF-23AB-0DAE5E1B1E9F}"/>
              </a:ext>
            </a:extLst>
          </p:cNvPr>
          <p:cNvCxnSpPr>
            <a:cxnSpLocks/>
          </p:cNvCxnSpPr>
          <p:nvPr/>
        </p:nvCxnSpPr>
        <p:spPr>
          <a:xfrm flipH="1">
            <a:off x="7552426" y="3246767"/>
            <a:ext cx="325647" cy="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3D3048-2189-8C9B-EEFC-87EAF7E9BF78}"/>
              </a:ext>
            </a:extLst>
          </p:cNvPr>
          <p:cNvCxnSpPr>
            <a:cxnSpLocks/>
          </p:cNvCxnSpPr>
          <p:nvPr/>
        </p:nvCxnSpPr>
        <p:spPr>
          <a:xfrm flipV="1">
            <a:off x="6098875" y="3255393"/>
            <a:ext cx="418380" cy="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BD1639-2F00-D0AB-15F2-97F9E0BE6C18}"/>
              </a:ext>
            </a:extLst>
          </p:cNvPr>
          <p:cNvCxnSpPr>
            <a:cxnSpLocks/>
          </p:cNvCxnSpPr>
          <p:nvPr/>
        </p:nvCxnSpPr>
        <p:spPr>
          <a:xfrm flipV="1">
            <a:off x="6098875" y="2209440"/>
            <a:ext cx="418380" cy="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667E-4E33-7717-4D70-5229A6A0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19" y="556043"/>
            <a:ext cx="2784420" cy="1212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</a:rPr>
              <a:t>Unity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CC9F2B-E219-AF55-BBE8-372B5AC6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053149"/>
            <a:ext cx="9144000" cy="92524"/>
            <a:chOff x="1" y="6737460"/>
            <a:chExt cx="12192000" cy="123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56E449-1EFC-16B5-CB11-7E6A8BBBC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734DB8-CD27-D04F-74D4-3AC47BA0B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669BDE-7692-1DC3-EB3F-E07380B4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202" y="2105406"/>
            <a:ext cx="2571750" cy="2558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From the training fields, we can get the following data to potentially use on the cars IRL.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u="sng"/>
              <a:t>Future work:</a:t>
            </a:r>
            <a:r>
              <a:rPr lang="en-US" sz="1400"/>
              <a:t> focused on creating a pipeline to integrate this data into actual cars for simulation-like movement.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501C04-62C9-0809-AC15-0D723D9F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482" y="652293"/>
            <a:ext cx="5164666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5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Gantt Chart for Spring Quarter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71514-CADA-BC1F-BA24-B1A1FB97D4F2}"/>
              </a:ext>
            </a:extLst>
          </p:cNvPr>
          <p:cNvSpPr txBox="1"/>
          <p:nvPr/>
        </p:nvSpPr>
        <p:spPr>
          <a:xfrm>
            <a:off x="539151" y="1941881"/>
            <a:ext cx="81873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Calibri"/>
                <a:cs typeface="Calibri"/>
              </a:rPr>
              <a:t>Goal for next quarter: </a:t>
            </a:r>
            <a:r>
              <a:rPr lang="en-US" sz="1600">
                <a:latin typeface="Calibri"/>
                <a:cs typeface="Calibri"/>
              </a:rPr>
              <a:t>Focus on improving image recognition, soccer strategy, and implementing the system onto more cars</a:t>
            </a:r>
            <a:endParaRPr lang="en-US"/>
          </a:p>
        </p:txBody>
      </p:sp>
      <p:pic>
        <p:nvPicPr>
          <p:cNvPr id="6" name="Picture 5" descr="A screenshot of a calendar&#10;&#10;Description automatically generated">
            <a:extLst>
              <a:ext uri="{FF2B5EF4-FFF2-40B4-BE49-F238E27FC236}">
                <a16:creationId xmlns:a16="http://schemas.microsoft.com/office/drawing/2014/main" id="{B52111B1-466B-F0C1-F59D-C0D6FC02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001"/>
            <a:ext cx="9144000" cy="22120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729450" y="1801613"/>
            <a:ext cx="7688700" cy="3070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/>
              <a:t>LIDAR: </a:t>
            </a:r>
            <a:r>
              <a:rPr lang="en-US" sz="1400">
                <a:hlinkClick r:id="rId3"/>
              </a:rPr>
              <a:t>https://www.ydlidar.com/</a:t>
            </a:r>
            <a:endParaRPr lang="en-US" sz="1400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/>
              <a:t>ZED 2: </a:t>
            </a:r>
            <a:r>
              <a:rPr lang="en-US" sz="1400">
                <a:hlinkClick r:id="rId4"/>
              </a:rPr>
              <a:t>https://www.stereolabs.com/products/zed-2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/>
              <a:t>ROS Wiki: </a:t>
            </a:r>
            <a:r>
              <a:rPr lang="en-US" sz="1400">
                <a:hlinkClick r:id="rId5"/>
              </a:rPr>
              <a:t>https://wiki.ros.org/ROS/Tutorials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 err="1"/>
              <a:t>JetRacer</a:t>
            </a:r>
            <a:r>
              <a:rPr lang="en-US" sz="1400"/>
              <a:t> Soccer League Year 3 Github: </a:t>
            </a:r>
            <a:r>
              <a:rPr lang="en-US" sz="1400">
                <a:hlinkClick r:id="rId6"/>
              </a:rPr>
              <a:t>https://github.com/Masonry11/JetRacer-Soccer-League-Year-3</a:t>
            </a:r>
            <a:endParaRPr lang="en-US" sz="1400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 err="1"/>
              <a:t>JetRacer</a:t>
            </a:r>
            <a:r>
              <a:rPr lang="en-US" sz="1400"/>
              <a:t> Soccer League Year 1 and Year 2 </a:t>
            </a:r>
            <a:r>
              <a:rPr lang="en-US" sz="1400" err="1"/>
              <a:t>Github</a:t>
            </a:r>
            <a:r>
              <a:rPr lang="en-US" sz="1400"/>
              <a:t>: </a:t>
            </a:r>
            <a:r>
              <a:rPr lang="en-US" sz="1400">
                <a:hlinkClick r:id="rId7"/>
              </a:rPr>
              <a:t>https://github.com/JetRacer-Soccer-League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sz="1400"/>
              <a:t>NVIDIA Jetson Nano: </a:t>
            </a:r>
            <a:r>
              <a:rPr lang="en-US" sz="1400">
                <a:hlinkClick r:id="rId8"/>
              </a:rPr>
              <a:t>https://developer.nvidia.com/embedded/jetson-nano-developer-kit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 sz="1400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>
                <a:ea typeface="Calibri"/>
                <a:cs typeface="Calibri"/>
              </a:rPr>
              <a:t>Thanks for listening!</a:t>
            </a:r>
            <a:br>
              <a:rPr lang="en-US" sz="1400">
                <a:ea typeface="Calibri"/>
                <a:cs typeface="Calibri"/>
              </a:rPr>
            </a:br>
            <a:br>
              <a:rPr lang="en-US" sz="1400">
                <a:ea typeface="Calibri"/>
                <a:cs typeface="Calibri"/>
              </a:rPr>
            </a:br>
            <a:r>
              <a:rPr lang="en-US" sz="1400">
                <a:ea typeface="Calibri"/>
                <a:cs typeface="Calibri"/>
              </a:rPr>
              <a:t>Feel free to ask any questions.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8B97-1D9F-7980-C0B3-CD1FC855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Capstone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6D3AE-2FD6-5C97-192B-9927CFE51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906347"/>
            <a:ext cx="7688700" cy="270320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1800"/>
              <a:t>Built and gained basic motion of 4 </a:t>
            </a:r>
            <a:r>
              <a:rPr lang="en-US" sz="1800" err="1"/>
              <a:t>JetRacer</a:t>
            </a:r>
            <a:r>
              <a:rPr lang="en-US" sz="1800"/>
              <a:t> cars.</a:t>
            </a:r>
            <a:endParaRPr lang="en-US" sz="1800"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/>
              <a:t>Implemented object detection model that identifies a soccer ball, opponent, and goal.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/>
              <a:t>Implemented software to follow a ball.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/>
              <a:t>Started on Unity simulation to train agents to compete in a 2v2 soccer match.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-US" sz="1800"/>
              <a:t>Created a GitHub page documenting instructions to setup </a:t>
            </a:r>
            <a:r>
              <a:rPr lang="en-US" sz="1800" err="1"/>
              <a:t>JetRacer</a:t>
            </a:r>
            <a:r>
              <a:rPr lang="en-US" sz="1800"/>
              <a:t> cars.</a:t>
            </a:r>
            <a:endParaRPr lang="en-US" sz="180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36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2021725"/>
            <a:ext cx="7688700" cy="2579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Cars are based on an RC car with throttle and steering control.</a:t>
            </a:r>
            <a:endParaRPr lang="en-US" sz="1800"/>
          </a:p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A MUX is used to select between remote and software control</a:t>
            </a:r>
          </a:p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Jetson Nano performs CV to determine ball distance and position</a:t>
            </a:r>
          </a:p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Car steers towards ball and strikes it in the desired direction</a:t>
            </a:r>
          </a:p>
          <a:p>
            <a:pPr>
              <a:lnSpc>
                <a:spcPct val="100000"/>
              </a:lnSpc>
            </a:pPr>
            <a:r>
              <a:rPr lang="en" sz="1800">
                <a:latin typeface="Calibri"/>
                <a:ea typeface="Calibri"/>
                <a:cs typeface="Calibri"/>
              </a:rPr>
              <a:t>To efficiently divide tasks, the team split into 4 sub-groups: Sensor, Computer Vision, ROS, Unity</a:t>
            </a:r>
          </a:p>
        </p:txBody>
      </p:sp>
    </p:spTree>
    <p:extLst>
      <p:ext uri="{BB962C8B-B14F-4D97-AF65-F5344CB8AC3E}">
        <p14:creationId xmlns:p14="http://schemas.microsoft.com/office/powerpoint/2010/main" val="366162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2021725"/>
            <a:ext cx="7688700" cy="2736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" sz="1600" b="1">
                <a:latin typeface="Calibri"/>
                <a:ea typeface="Calibri"/>
                <a:cs typeface="Calibri"/>
              </a:rPr>
              <a:t>We used a combination of the following hardware and software tools:</a:t>
            </a:r>
            <a:endParaRPr lang="en-US" sz="1600" b="1">
              <a:latin typeface="Calibri"/>
              <a:ea typeface="Calibri"/>
              <a:cs typeface="Calibri"/>
            </a:endParaRPr>
          </a:p>
          <a:p>
            <a:pPr marL="431800" indent="-285750"/>
            <a:r>
              <a:rPr lang="en" sz="1400">
                <a:latin typeface="Calibri"/>
                <a:ea typeface="+mn-lt"/>
                <a:cs typeface="Calibri"/>
              </a:rPr>
              <a:t>PyTorch</a:t>
            </a:r>
            <a:endParaRPr lang="en" sz="1400">
              <a:latin typeface="Calibri"/>
              <a:ea typeface="Calibri"/>
              <a:cs typeface="Calibri"/>
            </a:endParaRPr>
          </a:p>
          <a:p>
            <a:pPr marL="431800" indent="-285750"/>
            <a:r>
              <a:rPr lang="en" sz="1400">
                <a:latin typeface="Calibri"/>
                <a:ea typeface="Calibri"/>
                <a:cs typeface="Calibri"/>
              </a:rPr>
              <a:t>YOLOv8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Unity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Nvidia Jetson Nano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Zed2 Stereo Camera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YDLiDAR X4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Servo Motor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Python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ROS Melodic/Noetic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Tamaya RC Cars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Motor Drivers</a:t>
            </a:r>
          </a:p>
          <a:p>
            <a:r>
              <a:rPr lang="en" sz="1400">
                <a:latin typeface="Calibri"/>
                <a:ea typeface="Calibri"/>
                <a:cs typeface="Calibri"/>
              </a:rPr>
              <a:t>Arduino (for testing)</a:t>
            </a:r>
            <a:endParaRPr lang="en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Sensors – LiDAR 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773321"/>
            <a:ext cx="3699517" cy="2985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/>
              <a:t>We performed initial sensor testing with the </a:t>
            </a:r>
            <a:r>
              <a:rPr lang="en" sz="1600"/>
              <a:t>YD LiDAR</a:t>
            </a:r>
            <a:r>
              <a:rPr lang="en" sz="1600" dirty="0"/>
              <a:t> X4.</a:t>
            </a:r>
          </a:p>
          <a:p>
            <a:r>
              <a:rPr lang="en" sz="1600" dirty="0">
                <a:ea typeface="Calibri"/>
                <a:cs typeface="Calibri"/>
              </a:rPr>
              <a:t>Used RVIZ to evaluate qualitative performance.</a:t>
            </a:r>
          </a:p>
          <a:p>
            <a:endParaRPr lang="en" sz="1600"/>
          </a:p>
          <a:p>
            <a:pPr>
              <a:lnSpc>
                <a:spcPct val="100000"/>
              </a:lnSpc>
            </a:pPr>
            <a:r>
              <a:rPr lang="en" sz="1600" b="1" dirty="0"/>
              <a:t>Pros </a:t>
            </a:r>
            <a:r>
              <a:rPr lang="en" sz="1600" dirty="0"/>
              <a:t>– Relatively low cost, worked with ROS, integrated into Hector SLAM</a:t>
            </a:r>
            <a:endParaRPr lang="en" sz="1600" dirty="0">
              <a:ea typeface="Calibri"/>
              <a:cs typeface="Calibri"/>
            </a:endParaRPr>
          </a:p>
          <a:p>
            <a:pPr>
              <a:lnSpc>
                <a:spcPct val="114999"/>
              </a:lnSpc>
            </a:pPr>
            <a:r>
              <a:rPr lang="en" sz="1600" b="1" dirty="0"/>
              <a:t>Cons </a:t>
            </a:r>
            <a:r>
              <a:rPr lang="en" sz="1600" dirty="0"/>
              <a:t>– Not enough points, low frequency refresh rate, hard to mount, don't have odometry data for proper SLAM, couldn't see ball</a:t>
            </a:r>
            <a:endParaRPr lang="en" sz="1600" dirty="0">
              <a:ea typeface="Calibri"/>
              <a:cs typeface="Calibri"/>
            </a:endParaRPr>
          </a:p>
        </p:txBody>
      </p:sp>
      <p:pic>
        <p:nvPicPr>
          <p:cNvPr id="2" name="Picture 1" descr="A computer screen with a drawing on it&#10;&#10;Description automatically generated">
            <a:extLst>
              <a:ext uri="{FF2B5EF4-FFF2-40B4-BE49-F238E27FC236}">
                <a16:creationId xmlns:a16="http://schemas.microsoft.com/office/drawing/2014/main" id="{EB112B49-ADDB-8DF5-A69A-7B6CD7D0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13" y="1857280"/>
            <a:ext cx="1786834" cy="1717519"/>
          </a:xfrm>
          <a:prstGeom prst="rect">
            <a:avLst/>
          </a:prstGeom>
        </p:spPr>
      </p:pic>
      <p:pic>
        <p:nvPicPr>
          <p:cNvPr id="3" name="Picture 2" descr="A laptops and a device on a table&#10;&#10;Description automatically generated">
            <a:extLst>
              <a:ext uri="{FF2B5EF4-FFF2-40B4-BE49-F238E27FC236}">
                <a16:creationId xmlns:a16="http://schemas.microsoft.com/office/drawing/2014/main" id="{15EC253F-96C4-1269-F555-A0B65492B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238" y="1849406"/>
            <a:ext cx="2300807" cy="172760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8D70D62-315D-DDCB-92FA-C69B6D21C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188" y="3656387"/>
            <a:ext cx="2085788" cy="13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Sensors – AI Stereo Camera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773321"/>
            <a:ext cx="3699517" cy="2985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>
                <a:ea typeface="Calibri"/>
                <a:cs typeface="Calibri"/>
              </a:rPr>
              <a:t>Started testing the Zed camera with the YoloV8 and the COCO dataset to find the sport ball and track it.</a:t>
            </a:r>
          </a:p>
          <a:p>
            <a:r>
              <a:rPr lang="en" sz="1400">
                <a:ea typeface="Calibri"/>
                <a:cs typeface="Calibri"/>
              </a:rPr>
              <a:t>We use a servo motor to turn the zed camera on the X-axis to look around and find the soccer ball on the field.</a:t>
            </a:r>
          </a:p>
          <a:p>
            <a:pPr marL="146050" indent="0">
              <a:buNone/>
            </a:pPr>
            <a:endParaRPr lang="en" sz="1400">
              <a:ea typeface="Calibri"/>
              <a:cs typeface="Calibri"/>
            </a:endParaRPr>
          </a:p>
          <a:p>
            <a:r>
              <a:rPr lang="en" sz="1400" u="sng">
                <a:ea typeface="Calibri"/>
                <a:cs typeface="Calibri"/>
              </a:rPr>
              <a:t>Future work: </a:t>
            </a:r>
            <a:r>
              <a:rPr lang="en" sz="1400">
                <a:ea typeface="Calibri"/>
                <a:cs typeface="Calibri"/>
              </a:rPr>
              <a:t>continue to work on making the object detection smoother for the zed camera and the CV system.</a:t>
            </a:r>
          </a:p>
          <a:p>
            <a:r>
              <a:rPr lang="en" sz="1400">
                <a:ea typeface="Calibri"/>
                <a:cs typeface="Calibri"/>
              </a:rPr>
              <a:t>Find a more stable power source to run the Jetson and the Zed camera at the same time.</a:t>
            </a:r>
          </a:p>
          <a:p>
            <a:r>
              <a:rPr lang="en" sz="1400">
                <a:ea typeface="Calibri"/>
                <a:cs typeface="Calibri"/>
              </a:rPr>
              <a:t>Looking into upgrading to the Jetson Orin Nano to get better framerate on the Zed. </a:t>
            </a:r>
          </a:p>
          <a:p>
            <a:endParaRPr lang="en" sz="1400">
              <a:ea typeface="Calibri"/>
              <a:cs typeface="Calibri"/>
            </a:endParaRPr>
          </a:p>
        </p:txBody>
      </p:sp>
      <p:pic>
        <p:nvPicPr>
          <p:cNvPr id="2" name="Picture 1" descr="A black rectangular object with a white background&#10;&#10;Description automatically generated">
            <a:extLst>
              <a:ext uri="{FF2B5EF4-FFF2-40B4-BE49-F238E27FC236}">
                <a16:creationId xmlns:a16="http://schemas.microsoft.com/office/drawing/2014/main" id="{523A93AE-7929-B037-84C4-1A7158A8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07" y="1469934"/>
            <a:ext cx="3641511" cy="1131282"/>
          </a:xfrm>
          <a:prstGeom prst="rect">
            <a:avLst/>
          </a:prstGeom>
        </p:spPr>
      </p:pic>
      <p:pic>
        <p:nvPicPr>
          <p:cNvPr id="3" name="Picture 2" descr="A black rectangular object with two eyes&#10;&#10;Description automatically generated">
            <a:extLst>
              <a:ext uri="{FF2B5EF4-FFF2-40B4-BE49-F238E27FC236}">
                <a16:creationId xmlns:a16="http://schemas.microsoft.com/office/drawing/2014/main" id="{6ACE453E-625D-2306-BC34-22C1CB34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025" y="2751246"/>
            <a:ext cx="2997687" cy="22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1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ea typeface="+mj-lt"/>
                <a:cs typeface="+mj-lt"/>
              </a:rPr>
              <a:t>Sensor Trade Study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82D7DB5-1E2E-D146-6102-101833E9E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28" y="1923615"/>
            <a:ext cx="5875113" cy="302646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4FD1276-D6F9-DCC2-C290-951ED62AFEC9}"/>
              </a:ext>
            </a:extLst>
          </p:cNvPr>
          <p:cNvSpPr txBox="1">
            <a:spLocks/>
          </p:cNvSpPr>
          <p:nvPr/>
        </p:nvSpPr>
        <p:spPr>
          <a:xfrm>
            <a:off x="534521" y="1854455"/>
            <a:ext cx="2538008" cy="3191617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457200" lvl="0" indent="-3111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600">
                <a:cs typeface="Calibri"/>
              </a:rPr>
              <a:t>We performed a trade study weighing the pros and cons of different sensors</a:t>
            </a:r>
          </a:p>
          <a:p>
            <a:pPr>
              <a:buClrTx/>
            </a:pPr>
            <a:r>
              <a:rPr lang="en-US" sz="1600">
                <a:ea typeface="Calibri"/>
                <a:cs typeface="Calibri"/>
              </a:rPr>
              <a:t>Overall, we found that the Zed 2 sensor had more pros than cons.</a:t>
            </a:r>
          </a:p>
          <a:p>
            <a:pPr>
              <a:buClrTx/>
            </a:pPr>
            <a:r>
              <a:rPr lang="en-US" sz="1600">
                <a:ea typeface="Calibri"/>
                <a:cs typeface="Calibri"/>
              </a:rPr>
              <a:t>The only con for the Zed 2 is the cost, however we have the budget to purchase them.</a:t>
            </a:r>
          </a:p>
        </p:txBody>
      </p:sp>
    </p:spTree>
    <p:extLst>
      <p:ext uri="{BB962C8B-B14F-4D97-AF65-F5344CB8AC3E}">
        <p14:creationId xmlns:p14="http://schemas.microsoft.com/office/powerpoint/2010/main" val="354660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4563-E24F-D7BE-7D68-4DE795CF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RC Mechanical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C9979-E85F-A13A-2504-BEDABFA6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847320"/>
            <a:ext cx="3112964" cy="2266026"/>
          </a:xfrm>
        </p:spPr>
        <p:txBody>
          <a:bodyPr/>
          <a:lstStyle/>
          <a:p>
            <a:r>
              <a:rPr lang="en-US" sz="1600">
                <a:ea typeface="Calibri"/>
                <a:cs typeface="Calibri"/>
              </a:rPr>
              <a:t>Designed new 3D printed </a:t>
            </a:r>
            <a:r>
              <a:rPr lang="en-US" sz="1600">
                <a:ea typeface="+mn-lt"/>
                <a:cs typeface="+mn-lt"/>
              </a:rPr>
              <a:t>chassis, servo mount, and ZED2 mount.</a:t>
            </a:r>
          </a:p>
          <a:p>
            <a:r>
              <a:rPr lang="en-US" sz="1600">
                <a:cs typeface="Calibri" panose="020F0502020204030204"/>
              </a:rPr>
              <a:t>Red and blue filament to aid CV.</a:t>
            </a:r>
          </a:p>
          <a:p>
            <a:r>
              <a:rPr lang="en-US" sz="1600">
                <a:cs typeface="Calibri" panose="020F0502020204030204"/>
              </a:rPr>
              <a:t>Mounted electronics using M2 hex standoffs instead of double-sided tape.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0ACA5-C744-A973-5354-72BA718CD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8" t="3881" r="9162" b="4110"/>
          <a:stretch/>
        </p:blipFill>
        <p:spPr>
          <a:xfrm>
            <a:off x="3579347" y="2963674"/>
            <a:ext cx="2163362" cy="1994338"/>
          </a:xfrm>
          <a:prstGeom prst="rect">
            <a:avLst/>
          </a:prstGeom>
        </p:spPr>
      </p:pic>
      <p:pic>
        <p:nvPicPr>
          <p:cNvPr id="8" name="Picture 7" descr="A red and black electronic device&#10;&#10;Description automatically generated">
            <a:extLst>
              <a:ext uri="{FF2B5EF4-FFF2-40B4-BE49-F238E27FC236}">
                <a16:creationId xmlns:a16="http://schemas.microsoft.com/office/drawing/2014/main" id="{065307BC-B415-D989-320C-D623AB3DD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3" t="8081" r="7295" b="14141"/>
          <a:stretch/>
        </p:blipFill>
        <p:spPr>
          <a:xfrm>
            <a:off x="5899952" y="2961563"/>
            <a:ext cx="3061051" cy="1994601"/>
          </a:xfrm>
          <a:prstGeom prst="rect">
            <a:avLst/>
          </a:prstGeom>
        </p:spPr>
      </p:pic>
      <p:pic>
        <p:nvPicPr>
          <p:cNvPr id="4" name="Picture 3" descr="A red and black device on wheels&#10;&#10;Description automatically generated">
            <a:extLst>
              <a:ext uri="{FF2B5EF4-FFF2-40B4-BE49-F238E27FC236}">
                <a16:creationId xmlns:a16="http://schemas.microsoft.com/office/drawing/2014/main" id="{9899B4F7-99CC-D63E-259A-B86D0D3E6F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" t="13950" r="108" b="33901"/>
          <a:stretch/>
        </p:blipFill>
        <p:spPr>
          <a:xfrm>
            <a:off x="5297292" y="792081"/>
            <a:ext cx="2932844" cy="20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24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C85C64ABE68439CEB533939FF0C16" ma:contentTypeVersion="15" ma:contentTypeDescription="Create a new document." ma:contentTypeScope="" ma:versionID="0883bccc45898e24edea525f2d8adf20">
  <xsd:schema xmlns:xsd="http://www.w3.org/2001/XMLSchema" xmlns:xs="http://www.w3.org/2001/XMLSchema" xmlns:p="http://schemas.microsoft.com/office/2006/metadata/properties" xmlns:ns2="74a3c7f9-2169-4bfe-bde9-9e0cb0b49461" xmlns:ns3="a92cc30b-d92a-4e1c-aa4c-42d7d96b06ec" targetNamespace="http://schemas.microsoft.com/office/2006/metadata/properties" ma:root="true" ma:fieldsID="4e2906ed258a8d2745bfaab8c0da65e7" ns2:_="" ns3:_="">
    <xsd:import namespace="74a3c7f9-2169-4bfe-bde9-9e0cb0b49461"/>
    <xsd:import namespace="a92cc30b-d92a-4e1c-aa4c-42d7d96b0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a3c7f9-2169-4bfe-bde9-9e0cb0b49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cc30b-d92a-4e1c-aa4c-42d7d96b06e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201cfd43-78b3-4016-b7d7-627827b48454}" ma:internalName="TaxCatchAll" ma:showField="CatchAllData" ma:web="a92cc30b-d92a-4e1c-aa4c-42d7d96b0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2cc30b-d92a-4e1c-aa4c-42d7d96b06ec" xsi:nil="true"/>
    <lcf76f155ced4ddcb4097134ff3c332f xmlns="74a3c7f9-2169-4bfe-bde9-9e0cb0b4946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47D3D39-3333-40BA-BA05-0EEB525646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DD6589-4632-4BA5-BF70-ACA1666B3AAF}">
  <ds:schemaRefs>
    <ds:schemaRef ds:uri="74a3c7f9-2169-4bfe-bde9-9e0cb0b49461"/>
    <ds:schemaRef ds:uri="a92cc30b-d92a-4e1c-aa4c-42d7d96b06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C20722-01A8-4296-9D70-C73A05EE3DF8}">
  <ds:schemaRefs>
    <ds:schemaRef ds:uri="74a3c7f9-2169-4bfe-bde9-9e0cb0b49461"/>
    <ds:schemaRef ds:uri="a92cc30b-d92a-4e1c-aa4c-42d7d96b06e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Jet Racer Soccer League with Advanced Sensor Suite</vt:lpstr>
      <vt:lpstr>Problem Statement</vt:lpstr>
      <vt:lpstr>Previous Capstone Progress</vt:lpstr>
      <vt:lpstr>Implementation</vt:lpstr>
      <vt:lpstr>Implementation</vt:lpstr>
      <vt:lpstr>Sensors – LiDAR </vt:lpstr>
      <vt:lpstr>Sensors – AI Stereo Camera</vt:lpstr>
      <vt:lpstr>Sensor Trade Study </vt:lpstr>
      <vt:lpstr>RC Mechanical Design</vt:lpstr>
      <vt:lpstr>RC Electrical Design</vt:lpstr>
      <vt:lpstr>Field</vt:lpstr>
      <vt:lpstr>Computer Vision</vt:lpstr>
      <vt:lpstr>Computer Vision</vt:lpstr>
      <vt:lpstr>ROS    </vt:lpstr>
      <vt:lpstr>Future ROS Work    </vt:lpstr>
      <vt:lpstr>Ball Following </vt:lpstr>
      <vt:lpstr>Demo/Results</vt:lpstr>
      <vt:lpstr>Unity</vt:lpstr>
      <vt:lpstr>Unity</vt:lpstr>
      <vt:lpstr>Unity</vt:lpstr>
      <vt:lpstr>Gantt Chart for Spring Quarter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revision>8</cp:revision>
  <dcterms:modified xsi:type="dcterms:W3CDTF">2024-03-14T07:03:50Z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0x0101007E9C85C64ABE68439CEB533939FF0C16</vt:lpwstr>
  </property>
  <property fmtid="{D5CDD505-2E9C-101B-9397-08002B2CF9AE}" pid="3" name="MediaServiceImageTags">
    <vt:lpwstr/>
  </property>
</Properties>
</file>